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44"/>
  </p:notesMasterIdLst>
  <p:handoutMasterIdLst>
    <p:handoutMasterId r:id="rId45"/>
  </p:handoutMasterIdLst>
  <p:sldIdLst>
    <p:sldId id="256" r:id="rId2"/>
    <p:sldId id="431" r:id="rId3"/>
    <p:sldId id="266" r:id="rId4"/>
    <p:sldId id="383" r:id="rId5"/>
    <p:sldId id="528" r:id="rId6"/>
    <p:sldId id="397" r:id="rId7"/>
    <p:sldId id="540" r:id="rId8"/>
    <p:sldId id="498" r:id="rId9"/>
    <p:sldId id="499" r:id="rId10"/>
    <p:sldId id="501" r:id="rId11"/>
    <p:sldId id="502" r:id="rId12"/>
    <p:sldId id="503" r:id="rId13"/>
    <p:sldId id="504" r:id="rId14"/>
    <p:sldId id="505" r:id="rId15"/>
    <p:sldId id="506" r:id="rId16"/>
    <p:sldId id="529" r:id="rId17"/>
    <p:sldId id="530" r:id="rId18"/>
    <p:sldId id="507" r:id="rId19"/>
    <p:sldId id="508" r:id="rId20"/>
    <p:sldId id="509" r:id="rId21"/>
    <p:sldId id="510" r:id="rId22"/>
    <p:sldId id="511" r:id="rId23"/>
    <p:sldId id="526" r:id="rId24"/>
    <p:sldId id="527" r:id="rId25"/>
    <p:sldId id="531" r:id="rId26"/>
    <p:sldId id="532" r:id="rId27"/>
    <p:sldId id="533" r:id="rId28"/>
    <p:sldId id="534" r:id="rId29"/>
    <p:sldId id="535" r:id="rId30"/>
    <p:sldId id="514" r:id="rId31"/>
    <p:sldId id="515" r:id="rId32"/>
    <p:sldId id="516" r:id="rId33"/>
    <p:sldId id="517" r:id="rId34"/>
    <p:sldId id="536" r:id="rId35"/>
    <p:sldId id="537" r:id="rId36"/>
    <p:sldId id="538" r:id="rId37"/>
    <p:sldId id="519" r:id="rId38"/>
    <p:sldId id="520" r:id="rId39"/>
    <p:sldId id="521" r:id="rId40"/>
    <p:sldId id="522" r:id="rId41"/>
    <p:sldId id="539" r:id="rId42"/>
    <p:sldId id="523" r:id="rId43"/>
  </p:sldIdLst>
  <p:sldSz cx="9144000" cy="6858000" type="screen4x3"/>
  <p:notesSz cx="6858000" cy="9144000"/>
  <p:embeddedFontLst>
    <p:embeddedFont>
      <p:font typeface="나눔고딕코딩" pitchFamily="49" charset="-127"/>
      <p:regular r:id="rId46"/>
      <p:bold r:id="rId47"/>
    </p:embeddedFont>
    <p:embeddedFont>
      <p:font typeface="Tahoma" pitchFamily="34" charset="0"/>
      <p:regular r:id="rId48"/>
      <p:bold r:id="rId49"/>
    </p:embeddedFont>
    <p:embeddedFont>
      <p:font typeface="맑은 고딕" pitchFamily="50" charset="-127"/>
      <p:regular r:id="rId50"/>
      <p:bold r:id="rId51"/>
    </p:embeddedFont>
    <p:embeddedFont>
      <p:font typeface="HY견고딕" pitchFamily="18" charset="-127"/>
      <p:regular r:id="rId52"/>
    </p:embeddedFont>
    <p:embeddedFont>
      <p:font typeface="한글아씨-테트리스M" pitchFamily="18" charset="-127"/>
      <p:regular r:id="rId5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ABE7FF"/>
    <a:srgbClr val="97E1FF"/>
    <a:srgbClr val="00A4E6"/>
    <a:srgbClr val="5BD0FF"/>
    <a:srgbClr val="29C2FF"/>
    <a:srgbClr val="11BBFF"/>
    <a:srgbClr val="21C0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2" autoAdjust="0"/>
    <p:restoredTop sz="94213" autoAdjust="0"/>
  </p:normalViewPr>
  <p:slideViewPr>
    <p:cSldViewPr>
      <p:cViewPr>
        <p:scale>
          <a:sx n="75" d="100"/>
          <a:sy n="75" d="100"/>
        </p:scale>
        <p:origin x="-2580" y="-6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0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63078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09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496944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6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2014-09-16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42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remyblum.com/" TargetMode="External"/><Relationship Id="rId2" Type="http://schemas.openxmlformats.org/officeDocument/2006/relationships/hyperlink" Target="http://www.sudoglove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Chapter6</a:t>
            </a:r>
            <a:r>
              <a:rPr lang="en-US" altLang="ko-KR" smtClean="0"/>
              <a:t>.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와 시리얼 통신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아두이노의 시리얼 통신 기능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smtClean="0"/>
              <a:t>외장 </a:t>
            </a:r>
            <a:r>
              <a:rPr lang="en-US" altLang="ko-KR" dirty="0" smtClean="0"/>
              <a:t>FTDI USB-</a:t>
            </a:r>
            <a:r>
              <a:rPr lang="ko-KR" altLang="en-US" dirty="0" smtClean="0"/>
              <a:t>시리얼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변환기를 사용하는 </a:t>
            </a:r>
            <a:r>
              <a:rPr lang="ko-KR" altLang="en-US" dirty="0" err="1" smtClean="0"/>
              <a:t>아두이노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보드와 그 호환 제품에서 별도의 </a:t>
            </a:r>
            <a:r>
              <a:rPr lang="en-US" altLang="ko-KR" dirty="0" smtClean="0"/>
              <a:t>IC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USB_</a:t>
            </a:r>
            <a:r>
              <a:rPr lang="ko-KR" altLang="en-US" dirty="0" smtClean="0"/>
              <a:t>시리얼 통신을 중계한다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FTDI</a:t>
            </a:r>
            <a:r>
              <a:rPr lang="ko-KR" altLang="en-US" dirty="0" smtClean="0"/>
              <a:t>칩은 시리얼과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간에 신호 변환 기능만 수행한다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몇몇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보드는 크기를 줄이려고 표준 </a:t>
            </a:r>
            <a:r>
              <a:rPr lang="en-US" altLang="ko-KR" dirty="0" smtClean="0"/>
              <a:t>6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FTDI </a:t>
            </a:r>
            <a:r>
              <a:rPr lang="ko-KR" altLang="en-US" dirty="0" smtClean="0"/>
              <a:t>커넥터만 보드에 남겨두고 </a:t>
            </a:r>
            <a:r>
              <a:rPr lang="en-US" altLang="ko-KR" dirty="0" smtClean="0"/>
              <a:t>FTDI </a:t>
            </a:r>
            <a:r>
              <a:rPr lang="ko-KR" altLang="en-US" dirty="0" smtClean="0"/>
              <a:t>칩이 내장된 케이블을 사용하여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컴퓨터를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40990"/>
            <a:ext cx="2880320" cy="246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65109"/>
            <a:ext cx="2481741" cy="224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52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아두이노의 시리얼 통신 기능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USB </a:t>
            </a:r>
            <a:r>
              <a:rPr lang="ko-KR" altLang="en-US" dirty="0" smtClean="0"/>
              <a:t>기능이 내장된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사용하는 아두이노 보드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Leonardo</a:t>
            </a:r>
            <a:r>
              <a:rPr lang="ko-KR" altLang="en-US" dirty="0" smtClean="0"/>
              <a:t>를 비롯한 몇몇 아두이노 보드들은 변환기를 거치지 않고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로 직접 통신할 수 있는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이런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를 사용하면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제품 제작 부품이 줄어든다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프로그래밍 단계도 하나 줄일 수 있어 보드의 생산 단가를 낮출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아두이노를</a:t>
            </a:r>
            <a:r>
              <a:rPr lang="en-US" altLang="ko-KR" dirty="0" smtClean="0"/>
              <a:t> USB </a:t>
            </a:r>
            <a:r>
              <a:rPr lang="ko-KR" altLang="en-US" dirty="0" smtClean="0"/>
              <a:t>장치로 </a:t>
            </a:r>
            <a:r>
              <a:rPr lang="ko-KR" altLang="en-US" dirty="0" err="1" smtClean="0"/>
              <a:t>에뮬레이팅하는데</a:t>
            </a:r>
            <a:r>
              <a:rPr lang="ko-KR" altLang="en-US" dirty="0" smtClean="0"/>
              <a:t> 더 쉽게 사용할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USB </a:t>
            </a:r>
            <a:r>
              <a:rPr lang="ko-KR" altLang="en-US" dirty="0" smtClean="0"/>
              <a:t>프로그래머를 다중화할 필요가 없다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 호스트 컴퓨터와 외부 시리얼 장치를 동시에 연결하고 동시에 통신할 수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5362" name="Picture 2" descr="http://arduino.cc/en/uploads/Main/ArduinoLeonardoFront_2_450p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" b="9045"/>
          <a:stretch/>
        </p:blipFill>
        <p:spPr bwMode="auto">
          <a:xfrm>
            <a:off x="755576" y="4597400"/>
            <a:ext cx="315474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3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시리얼 통신을 이용한 데이터값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print() </a:t>
            </a:r>
            <a:r>
              <a:rPr lang="ko-KR" altLang="en-US" dirty="0" smtClean="0"/>
              <a:t>함수를 사용한 데이터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아두이노의 가장 기본 적인 시리얼 통신 기능은 </a:t>
            </a:r>
            <a:r>
              <a:rPr lang="en-US" altLang="ko-KR" dirty="0" err="1" smtClean="0"/>
              <a:t>Serial.println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사용한 데이터 값 출력이다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데이터를 터미널로 출력하려면 다음 세 가지 함수를 사용해야 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Serial.begin</a:t>
            </a:r>
            <a:r>
              <a:rPr lang="en-US" altLang="ko-KR" dirty="0" smtClean="0"/>
              <a:t>(baud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 smtClean="0"/>
              <a:t>Serial.begin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함수는 시리얼 포트가 통신을 준비할 수 있도록 프로그램의 시작 부분인 </a:t>
            </a:r>
            <a:r>
              <a:rPr lang="en-US" altLang="ko-KR" dirty="0" smtClean="0"/>
              <a:t>setup()</a:t>
            </a:r>
            <a:r>
              <a:rPr lang="ko-KR" altLang="en-US" dirty="0" smtClean="0"/>
              <a:t>에서 한 번만 호출한다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Serial.print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메시지 문자열</a:t>
            </a:r>
            <a:r>
              <a:rPr lang="en-US" altLang="ko-KR" dirty="0" smtClean="0"/>
              <a:t>”)</a:t>
            </a:r>
          </a:p>
          <a:p>
            <a:pPr lvl="2"/>
            <a:r>
              <a:rPr lang="en-US" altLang="ko-KR" dirty="0" err="1" smtClean="0"/>
              <a:t>Serial.println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메시지 문자열</a:t>
            </a:r>
            <a:r>
              <a:rPr lang="en-US" altLang="ko-KR" dirty="0" smtClean="0"/>
              <a:t>”)</a:t>
            </a:r>
          </a:p>
          <a:p>
            <a:pPr lvl="3"/>
            <a:r>
              <a:rPr lang="en-US" altLang="ko-KR" dirty="0" err="1" smtClean="0"/>
              <a:t>Serial.println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출력하는 메시지의 맨 마지막에 </a:t>
            </a:r>
            <a:r>
              <a:rPr lang="ko-KR" altLang="en-US" dirty="0" err="1" smtClean="0"/>
              <a:t>개행</a:t>
            </a:r>
            <a:r>
              <a:rPr lang="ko-KR" altLang="en-US" dirty="0" smtClean="0"/>
              <a:t> 기능을 자동으로 추가한다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4797152"/>
            <a:ext cx="7560840" cy="1800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setup(){</a:t>
            </a:r>
          </a:p>
          <a:p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(9600);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loop(){</a:t>
            </a:r>
          </a:p>
          <a:p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(“Hello World.”);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시리얼 통신을 이용한 </a:t>
            </a:r>
            <a:r>
              <a:rPr lang="ko-KR" altLang="en-US" dirty="0" err="1" smtClean="0"/>
              <a:t>데이터값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저항값</a:t>
            </a:r>
            <a:r>
              <a:rPr lang="ko-KR" altLang="en-US" dirty="0" smtClean="0"/>
              <a:t> 출력하기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가변저항값을 읽어서 터미널로 출력하기</a:t>
            </a:r>
            <a:endParaRPr lang="en-US" altLang="ko-KR" smtClean="0"/>
          </a:p>
          <a:p>
            <a:pPr lvl="1"/>
            <a:r>
              <a:rPr lang="ko-KR" altLang="en-US" smtClean="0"/>
              <a:t>가변저항값을 읽어서 원시 데이터</a:t>
            </a:r>
            <a:r>
              <a:rPr lang="en-US" altLang="ko-KR" smtClean="0"/>
              <a:t>(</a:t>
            </a:r>
            <a:r>
              <a:rPr lang="ko-KR" altLang="en-US" smtClean="0"/>
              <a:t>읽은 값</a:t>
            </a:r>
            <a:r>
              <a:rPr lang="en-US" altLang="ko-KR" smtClean="0"/>
              <a:t>)</a:t>
            </a:r>
            <a:r>
              <a:rPr lang="ko-KR" altLang="en-US" smtClean="0"/>
              <a:t>와 백분율</a:t>
            </a:r>
            <a:r>
              <a:rPr lang="en-US" altLang="ko-KR" smtClean="0"/>
              <a:t>(%)</a:t>
            </a:r>
            <a:r>
              <a:rPr lang="ko-KR" altLang="en-US" smtClean="0"/>
              <a:t>로 변환한 값을 시리얼 터미널로 출력하는 프로그램을 만들어보자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17410" name="Picture 2" descr="C:\Users\JaeinKIM\Desktop\강의교안\그림 파일\Chapter06\ch06_06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05107" y="1843365"/>
            <a:ext cx="3755259" cy="476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8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시리얼 통신을 이용한 </a:t>
            </a:r>
            <a:r>
              <a:rPr lang="ko-KR" altLang="en-US" dirty="0" err="1" smtClean="0"/>
              <a:t>데이터값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저항값</a:t>
            </a:r>
            <a:r>
              <a:rPr lang="ko-KR" altLang="en-US" dirty="0" smtClean="0"/>
              <a:t> 출력하기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528" y="1268760"/>
            <a:ext cx="8496944" cy="5400600"/>
          </a:xfrm>
        </p:spPr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411063"/>
            <a:ext cx="7921625" cy="504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가변저항을 사용한 간단한 시리얼 출력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POT=0;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//9600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속도로 시리얼 통신 시작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(POT);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per=map(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0, 1023, 0, 100);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백분율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(%)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변환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("Analog Reading: ");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시리얼로 출력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("Percentage: ");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백분율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(%)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변환된 값 출력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("%"); //'%'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기호 출력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줄바꿈</a:t>
            </a: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delay(1000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초간 대기 후 코드 반복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196752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6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-1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가변저항값을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시리얼 터미널로 출력하기</a:t>
            </a:r>
          </a:p>
        </p:txBody>
      </p:sp>
    </p:spTree>
    <p:extLst>
      <p:ext uri="{BB962C8B-B14F-4D97-AF65-F5344CB8AC3E}">
        <p14:creationId xmlns:p14="http://schemas.microsoft.com/office/powerpoint/2010/main" val="3997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시리얼 통신을 이용한 </a:t>
            </a:r>
            <a:r>
              <a:rPr lang="ko-KR" altLang="en-US" dirty="0" err="1" smtClean="0"/>
              <a:t>데이터값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dirty="0" smtClean="0"/>
              <a:t>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형식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특수 문자 사용하기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아두이노 시리얼 통신에서 특수 문자는 </a:t>
            </a:r>
            <a:r>
              <a:rPr lang="ko-KR" altLang="en-US" dirty="0" err="1" smtClean="0"/>
              <a:t>역슬래시</a:t>
            </a:r>
            <a:r>
              <a:rPr lang="en-US" altLang="ko-KR" dirty="0" smtClean="0"/>
              <a:t>(\)</a:t>
            </a:r>
            <a:r>
              <a:rPr lang="ko-KR" altLang="en-US" dirty="0" smtClean="0"/>
              <a:t>와 특수 문자 기호를 함께 사용하여 출력할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표시하려는 데이터의 출력 형식을 변경할 때 사용한다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특수 문자의 종류는 다양하나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중 줄 바꿈</a:t>
            </a:r>
            <a:r>
              <a:rPr lang="en-US" altLang="ko-KR" dirty="0" smtClean="0"/>
              <a:t>(\n)</a:t>
            </a:r>
            <a:r>
              <a:rPr lang="ko-KR" altLang="en-US" dirty="0" smtClean="0"/>
              <a:t>과 탭</a:t>
            </a:r>
            <a:r>
              <a:rPr lang="en-US" altLang="ko-KR" dirty="0" smtClean="0"/>
              <a:t>(\t)</a:t>
            </a:r>
            <a:r>
              <a:rPr lang="ko-KR" altLang="en-US" dirty="0" smtClean="0"/>
              <a:t>을 가장 많이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\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특수 문자를 출력하는 명령이다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</a:t>
            </a:r>
            <a:r>
              <a:rPr lang="en-US" altLang="ko-KR" dirty="0" smtClean="0"/>
              <a:t>, \n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\t </a:t>
            </a:r>
            <a:r>
              <a:rPr lang="ko-KR" altLang="en-US" dirty="0" smtClean="0"/>
              <a:t>처럼 </a:t>
            </a:r>
            <a:r>
              <a:rPr lang="ko-KR" altLang="en-US" dirty="0" err="1" smtClean="0"/>
              <a:t>역슬래시가</a:t>
            </a:r>
            <a:r>
              <a:rPr lang="ko-KR" altLang="en-US" dirty="0" smtClean="0"/>
              <a:t> 있는 문자 자체를 출력하고 싶다면 </a:t>
            </a:r>
            <a:r>
              <a:rPr lang="en-US" altLang="ko-KR" dirty="0" smtClean="0"/>
              <a:t>‘\ \n’, ‘\ \t’</a:t>
            </a:r>
            <a:r>
              <a:rPr lang="ko-KR" altLang="en-US" dirty="0" smtClean="0"/>
              <a:t>처럼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역슬래시를</a:t>
            </a:r>
            <a:r>
              <a:rPr lang="ko-KR" altLang="en-US" dirty="0" smtClean="0"/>
              <a:t> 한 번 더 입력해야 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sz="600" dirty="0" smtClean="0"/>
          </a:p>
          <a:p>
            <a:r>
              <a:rPr lang="ko-KR" altLang="en-US" dirty="0" smtClean="0"/>
              <a:t>데이터 표현 형식 변경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Serial.print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함수와 </a:t>
            </a:r>
            <a:r>
              <a:rPr lang="en-US" altLang="ko-KR" dirty="0" err="1" smtClean="0"/>
              <a:t>Serial.println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사용하면 별도의 코드를 추가하지 않고도 데이터 타입을 지정하여 출력할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기본 설정은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진수의 </a:t>
            </a:r>
            <a:r>
              <a:rPr lang="en-US" altLang="ko-KR" dirty="0" smtClean="0"/>
              <a:t>ASCII</a:t>
            </a:r>
            <a:r>
              <a:rPr lang="ko-KR" altLang="en-US" dirty="0" smtClean="0"/>
              <a:t>코드이나 별도의 인수를 추가하면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진수 등으로 출력 데이터 형식을 다양하게 지정할 수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13176"/>
            <a:ext cx="3853486" cy="177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0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시리얼 통신을 이용한 </a:t>
            </a:r>
            <a:r>
              <a:rPr lang="ko-KR" altLang="en-US" dirty="0" err="1" smtClean="0"/>
              <a:t>데이터값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dirty="0" smtClean="0"/>
              <a:t>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형식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특수 문자 사용해서 표 형식으로 데이터 출력하기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791" y="1915119"/>
            <a:ext cx="7921625" cy="3602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표 형태로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출력하기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POT=0;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//9600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속도로 시리얼 통신 시작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("\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nAnalog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Pin\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tRaw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Value\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tPercentage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418" y="1700808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6-2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특수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문자를 사용하여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가변저항값을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표로 출력하기</a:t>
            </a:r>
          </a:p>
        </p:txBody>
      </p:sp>
    </p:spTree>
    <p:extLst>
      <p:ext uri="{BB962C8B-B14F-4D97-AF65-F5344CB8AC3E}">
        <p14:creationId xmlns:p14="http://schemas.microsoft.com/office/powerpoint/2010/main" val="106480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시리얼 통신을 이용한 </a:t>
            </a:r>
            <a:r>
              <a:rPr lang="ko-KR" altLang="en-US" dirty="0" err="1" smtClean="0"/>
              <a:t>데이터값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dirty="0" smtClean="0"/>
              <a:t>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형식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특수 문자 사용해서 표 형식으로 데이터 출력하기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791" y="1915119"/>
            <a:ext cx="7921625" cy="3458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("------------------------------------------");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&lt;10;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(POT);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per=map(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0, 1023, 0, 100);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백분율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(%)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변환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("A0\t\t");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("\t\t");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백분율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(%)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변환된 값 출력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("%"); //'%'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기호 출력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줄바꿈</a:t>
            </a: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초간 대기 후 코드 반복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418" y="1700808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6-2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특수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문자를 사용하여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가변저항값을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표로 출력하기</a:t>
            </a:r>
          </a:p>
        </p:txBody>
      </p:sp>
    </p:spTree>
    <p:extLst>
      <p:ext uri="{BB962C8B-B14F-4D97-AF65-F5344CB8AC3E}">
        <p14:creationId xmlns:p14="http://schemas.microsoft.com/office/powerpoint/2010/main" val="30898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376166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시리얼 통신을 이용한 </a:t>
            </a:r>
            <a:r>
              <a:rPr lang="ko-KR" altLang="en-US" dirty="0" err="1" smtClean="0"/>
              <a:t>데이터값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-</a:t>
            </a:r>
            <a:br>
              <a:rPr lang="en-US" altLang="ko-KR" dirty="0" smtClean="0"/>
            </a:br>
            <a:r>
              <a:rPr lang="ko-KR" altLang="en-US" dirty="0" smtClean="0"/>
              <a:t>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형식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아두이노 통신 </a:t>
            </a:r>
            <a:r>
              <a:rPr lang="en-US" altLang="ko-KR" smtClean="0"/>
              <a:t>– </a:t>
            </a:r>
            <a:r>
              <a:rPr lang="ko-KR" altLang="en-US" smtClean="0"/>
              <a:t>읽어 온 정보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아두이노에 수신된 데이터 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에코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컴퓨터에서 아두이노로 전송한 데이터는 간단하게 다시 컴퓨터로 보내는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아두이노는 시리얼 입력 버퍼를 관찰하고 있다가 수신되는 문자를 모두 출력해야 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Serial </a:t>
            </a:r>
            <a:r>
              <a:rPr lang="ko-KR" altLang="en-US" dirty="0" smtClean="0"/>
              <a:t>객체에서는 다음 두 함수를 사용하여 에코를 처리한다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Serial.available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현재 아두이노 시리얼 포트의 수신 버퍼에 저장된 데이터 개수를 반환한다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개수가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많으면 데이터가 남아 있다는 뜻이다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Serial.read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버퍼에 있는 데이터 중 다음에 사용할 문자를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바이트 씩 반환한다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err="1" smtClean="0"/>
              <a:t>Serial.read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바이트 씩 읽을 수 있고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Serial.available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함수의 반환값이 보다 클 때에만 사용해야 한다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75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587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아두이노</a:t>
            </a:r>
            <a:r>
              <a:rPr lang="ko-KR" altLang="en-US" dirty="0"/>
              <a:t> 통신 </a:t>
            </a:r>
            <a:r>
              <a:rPr lang="en-US" altLang="ko-KR" dirty="0"/>
              <a:t>– </a:t>
            </a:r>
            <a:r>
              <a:rPr lang="ko-KR" altLang="en-US" dirty="0"/>
              <a:t>읽어 온 정보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4791" y="1411063"/>
            <a:ext cx="7921625" cy="45382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문자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에코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data;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문자를 저장하는 문자열 변수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//9600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속도로 시리얼 통신 시작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데이터를 수신할 때만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출력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Serial.available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()&gt;0)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data=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Serial.read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문자 저장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(data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문자를 시리얼 출력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418" y="1196752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6-3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시리얼 에코 테스트하기</a:t>
            </a:r>
          </a:p>
        </p:txBody>
      </p:sp>
    </p:spTree>
    <p:extLst>
      <p:ext uri="{BB962C8B-B14F-4D97-AF65-F5344CB8AC3E}">
        <p14:creationId xmlns:p14="http://schemas.microsoft.com/office/powerpoint/2010/main" val="26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아두이노 통신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문자형</a:t>
            </a:r>
            <a:r>
              <a:rPr lang="en-US" altLang="ko-KR" dirty="0" smtClean="0"/>
              <a:t>(char)</a:t>
            </a:r>
            <a:r>
              <a:rPr lang="ko-KR" altLang="en-US" dirty="0" smtClean="0"/>
              <a:t>과 정수형</a:t>
            </a:r>
            <a:r>
              <a:rPr lang="en-US" altLang="ko-KR" dirty="0" smtClean="0"/>
              <a:t>(int)</a:t>
            </a:r>
            <a:r>
              <a:rPr lang="ko-KR" altLang="en-US" dirty="0" smtClean="0"/>
              <a:t>의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ASCII </a:t>
            </a:r>
            <a:r>
              <a:rPr lang="ko-KR" altLang="en-US" smtClean="0"/>
              <a:t>코드</a:t>
            </a:r>
            <a:endParaRPr lang="en-US" altLang="ko-KR" smtClean="0"/>
          </a:p>
          <a:p>
            <a:pPr lvl="1"/>
            <a:r>
              <a:rPr lang="en-US" altLang="ko-KR" smtClean="0"/>
              <a:t>ASCII</a:t>
            </a:r>
            <a:r>
              <a:rPr lang="ko-KR" altLang="en-US" smtClean="0"/>
              <a:t>코드는 총 </a:t>
            </a:r>
            <a:r>
              <a:rPr lang="en-US" altLang="ko-KR" smtClean="0"/>
              <a:t>128</a:t>
            </a:r>
            <a:r>
              <a:rPr lang="ko-KR" altLang="en-US" smtClean="0"/>
              <a:t>개의 문자와 명령이 포함된 </a:t>
            </a:r>
            <a:r>
              <a:rPr lang="en-US" altLang="ko-KR" smtClean="0"/>
              <a:t>7</a:t>
            </a:r>
            <a:r>
              <a:rPr lang="ko-KR" altLang="en-US" smtClean="0"/>
              <a:t>비트 세트이다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시리얼 모니터로 알파벳 문자와 숫자를 전송할 때는 문자 그 자체를 보내는</a:t>
            </a:r>
            <a:r>
              <a:rPr lang="en-US" altLang="ko-KR" smtClean="0"/>
              <a:t> </a:t>
            </a:r>
            <a:r>
              <a:rPr lang="ko-KR" altLang="en-US" smtClean="0"/>
              <a:t>것이 아니라 컴퓨터가 문자를 해석할 수 있도록 바이트를 보내는 것이다</a:t>
            </a:r>
            <a:r>
              <a:rPr lang="en-US" altLang="ko-KR" smtClean="0"/>
              <a:t>. </a:t>
            </a:r>
            <a:endParaRPr lang="ko-KR" altLang="en-US" dirty="0"/>
          </a:p>
        </p:txBody>
      </p:sp>
      <p:pic>
        <p:nvPicPr>
          <p:cNvPr id="2050" name="Picture 2" descr="C:\Users\JaeinKIM\Desktop\강의교안\그림 파일\Chapter06\ch06_09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8" y="2655391"/>
            <a:ext cx="4437062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50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아두이노 통신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문자형</a:t>
            </a:r>
            <a:r>
              <a:rPr lang="en-US" altLang="ko-KR" dirty="0" smtClean="0"/>
              <a:t>(char)</a:t>
            </a:r>
            <a:r>
              <a:rPr lang="ko-KR" altLang="en-US" dirty="0" smtClean="0"/>
              <a:t>과 정수형</a:t>
            </a:r>
            <a:r>
              <a:rPr lang="en-US" altLang="ko-KR" dirty="0" smtClean="0"/>
              <a:t>(int)</a:t>
            </a:r>
            <a:r>
              <a:rPr lang="ko-KR" altLang="en-US" dirty="0" smtClean="0"/>
              <a:t>의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숫자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아두이노로 보낸 데이터는 </a:t>
            </a:r>
            <a:r>
              <a:rPr lang="ko-KR" altLang="en-US" dirty="0" err="1" smtClean="0"/>
              <a:t>문자형으로</a:t>
            </a:r>
            <a:r>
              <a:rPr lang="ko-KR" altLang="en-US" dirty="0" smtClean="0"/>
              <a:t> 처리된다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시리얼 모니터에서 숫자를 입력하더라도 아두이노에서는 그 값을 </a:t>
            </a:r>
            <a:r>
              <a:rPr lang="ko-KR" altLang="en-US" dirty="0" err="1" smtClean="0"/>
              <a:t>문자형으로</a:t>
            </a:r>
            <a:r>
              <a:rPr lang="ko-KR" altLang="en-US" dirty="0" smtClean="0"/>
              <a:t> 읽음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컴퓨터가 아두이노로 숫자 </a:t>
            </a:r>
            <a:r>
              <a:rPr lang="en-US" altLang="ko-KR" dirty="0" smtClean="0"/>
              <a:t>5</a:t>
            </a:r>
            <a:r>
              <a:rPr lang="ko-KR" altLang="en-US" dirty="0" smtClean="0"/>
              <a:t>를 보냈다면 시리얼 모니터에 표시되는 숫자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값은 </a:t>
            </a:r>
            <a:r>
              <a:rPr lang="en-US" altLang="ko-KR" dirty="0" smtClean="0"/>
              <a:t>53</a:t>
            </a:r>
          </a:p>
          <a:p>
            <a:pPr lvl="2"/>
            <a:r>
              <a:rPr lang="ko-KR" altLang="en-US" dirty="0" err="1" smtClean="0"/>
              <a:t>코드표에서</a:t>
            </a:r>
            <a:r>
              <a:rPr lang="ko-KR" altLang="en-US" dirty="0" smtClean="0"/>
              <a:t> 문자</a:t>
            </a:r>
            <a:r>
              <a:rPr lang="en-US" altLang="ko-KR" dirty="0" smtClean="0"/>
              <a:t>’5’</a:t>
            </a:r>
            <a:r>
              <a:rPr lang="ko-KR" altLang="en-US" dirty="0" smtClean="0"/>
              <a:t>에 해당하는 값은 </a:t>
            </a:r>
            <a:r>
              <a:rPr lang="en-US" altLang="ko-KR" dirty="0" smtClean="0"/>
              <a:t>53</a:t>
            </a:r>
            <a:r>
              <a:rPr lang="ko-KR" altLang="en-US" dirty="0" smtClean="0"/>
              <a:t>이기 때문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아두이노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에서 제공하는 </a:t>
            </a:r>
            <a:r>
              <a:rPr lang="en-US" altLang="ko-KR" dirty="0" err="1" smtClean="0"/>
              <a:t>parseInt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사용하면 시리얼 데이터에서 간편하게 정수를 추출할 수 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Int </a:t>
            </a:r>
            <a:r>
              <a:rPr lang="en-US" altLang="ko-KR" dirty="0" err="1" smtClean="0"/>
              <a:t>numFromChar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Serial.parseInt</a:t>
            </a:r>
            <a:r>
              <a:rPr lang="en-US" altLang="ko-KR" dirty="0" smtClean="0"/>
              <a:t>();</a:t>
            </a:r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441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아두이노</a:t>
            </a:r>
            <a:r>
              <a:rPr lang="ko-KR" altLang="en-US" dirty="0"/>
              <a:t> 통신 </a:t>
            </a:r>
            <a:r>
              <a:rPr lang="en-US" altLang="ko-KR" dirty="0"/>
              <a:t>– </a:t>
            </a:r>
            <a:r>
              <a:rPr lang="ko-KR" altLang="en-US" dirty="0"/>
              <a:t>단일 문자로 </a:t>
            </a:r>
            <a:r>
              <a:rPr lang="en-US" altLang="ko-KR" dirty="0"/>
              <a:t>LED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15362" name="Picture 2" descr="C:\Users\JaeinKIM\Desktop\강의교안\그림 파일\Chapter06\ch06_1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8" y="1268760"/>
            <a:ext cx="3879470" cy="492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아두이노</a:t>
            </a:r>
            <a:r>
              <a:rPr lang="ko-KR" altLang="en-US" dirty="0"/>
              <a:t> 통신 </a:t>
            </a:r>
            <a:r>
              <a:rPr lang="en-US" altLang="ko-KR" dirty="0"/>
              <a:t>– </a:t>
            </a:r>
            <a:r>
              <a:rPr lang="ko-KR" altLang="en-US" dirty="0"/>
              <a:t>단일 문자로 </a:t>
            </a:r>
            <a:r>
              <a:rPr lang="en-US" altLang="ko-KR" dirty="0"/>
              <a:t>LED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339055"/>
            <a:ext cx="7921625" cy="4466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단일 문자로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제어하기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LED=9;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data;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문자를 저장하는 문자열 변수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//9600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속도로 시리얼 통신 시작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데이터를 수신할 때만 작동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Serial.available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()&gt;0)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data=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Serial.read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418" y="1124744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6-4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단일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문자로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28674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아두이노</a:t>
            </a:r>
            <a:r>
              <a:rPr lang="ko-KR" altLang="en-US" dirty="0"/>
              <a:t> 통신 </a:t>
            </a:r>
            <a:r>
              <a:rPr lang="en-US" altLang="ko-KR" dirty="0"/>
              <a:t>– </a:t>
            </a:r>
            <a:r>
              <a:rPr lang="ko-KR" altLang="en-US" dirty="0"/>
              <a:t>단일 문자로 </a:t>
            </a:r>
            <a:r>
              <a:rPr lang="en-US" altLang="ko-KR" dirty="0"/>
              <a:t>LED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339055"/>
            <a:ext cx="7921625" cy="3890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수신하면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켜기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if(data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='1')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{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("LED ON");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수신하면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끄기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else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if(data= ='0')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{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("LED OFF");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418" y="1124744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6-4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단일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문자로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34410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아두이노 통신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여러 값으로 </a:t>
            </a:r>
            <a:r>
              <a:rPr lang="en-US" altLang="ko-KR" dirty="0" smtClean="0"/>
              <a:t>RGB LED 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CSV(Comma Separated Value)</a:t>
            </a:r>
          </a:p>
          <a:p>
            <a:pPr lvl="1"/>
            <a:r>
              <a:rPr lang="en-US" altLang="ko-KR" smtClean="0"/>
              <a:t>CSV</a:t>
            </a:r>
            <a:r>
              <a:rPr lang="ko-KR" altLang="en-US" smtClean="0"/>
              <a:t>는 몇 가지 필드를 쉼표</a:t>
            </a:r>
            <a:r>
              <a:rPr lang="en-US" altLang="ko-KR" smtClean="0"/>
              <a:t>(,)</a:t>
            </a:r>
            <a:r>
              <a:rPr lang="ko-KR" altLang="en-US" smtClean="0"/>
              <a:t>로 구분한 텍스트 데이터이다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쉼표로 구분된 여러 값을 전송하면 동시에 여러 장치를 제어할 수 있다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RGB</a:t>
            </a:r>
            <a:r>
              <a:rPr lang="ko-KR" altLang="en-US" smtClean="0"/>
              <a:t> </a:t>
            </a:r>
            <a:r>
              <a:rPr lang="en-US" altLang="ko-KR" smtClean="0"/>
              <a:t>LED</a:t>
            </a:r>
            <a:r>
              <a:rPr lang="ko-KR" altLang="en-US" smtClean="0"/>
              <a:t>를 제어하려면 세 가지 색상에 해당하는 서로 다른 </a:t>
            </a:r>
            <a:r>
              <a:rPr lang="en-US" altLang="ko-KR" smtClean="0"/>
              <a:t>8</a:t>
            </a:r>
            <a:r>
              <a:rPr lang="ko-KR" altLang="en-US" smtClean="0"/>
              <a:t>비트 값을 아두이노로 전송해야 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쉼표로 구분된 </a:t>
            </a:r>
            <a:r>
              <a:rPr lang="en-US" altLang="ko-KR" smtClean="0"/>
              <a:t>RGB </a:t>
            </a:r>
            <a:r>
              <a:rPr lang="ko-KR" altLang="en-US" smtClean="0"/>
              <a:t>값을 아두이노로 전송하고 </a:t>
            </a:r>
            <a:r>
              <a:rPr lang="en-US" altLang="ko-KR" smtClean="0"/>
              <a:t>Serial.parseInt() </a:t>
            </a:r>
            <a:r>
              <a:rPr lang="ko-KR" altLang="en-US" smtClean="0"/>
              <a:t>함수로 문자값을 정수로 변환하여 읽을 수 있다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Serial.parseInt() </a:t>
            </a:r>
            <a:r>
              <a:rPr lang="ko-KR" altLang="en-US" smtClean="0"/>
              <a:t>함수는 시리얼 포트로 전송된 쉼표로 구분된 값을 읽을 수 있다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315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아두이노 통신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여러 값으로 </a:t>
            </a:r>
            <a:r>
              <a:rPr lang="en-US" altLang="ko-KR" dirty="0" smtClean="0"/>
              <a:t>RGB LED 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pic>
        <p:nvPicPr>
          <p:cNvPr id="5" name="Picture 2" descr="C:\Users\JaeinKIM\Desktop\강의교안\그림 파일\Chapter06\ch06_1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4035939" cy="492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7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아두이노 통신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여러 값으로 </a:t>
            </a:r>
            <a:r>
              <a:rPr lang="en-US" altLang="ko-KR" dirty="0" smtClean="0"/>
              <a:t>RGB LED 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791" y="1339055"/>
            <a:ext cx="7921625" cy="5186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동시에 여러 값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전송하기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//RGB LED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상수 정의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RED=11;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GREEN=10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BLUE=9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//RGB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값을 저장할 정수형 변수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rval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gval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bval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//9600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속도로 시리얼 통신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시작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RGB LED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 연결된 핀을 출력으로 지정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(GREEN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(BLUE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124744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6-5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시리얼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통신으로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RGB 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209475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아두이노 통신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여러 값으로 </a:t>
            </a:r>
            <a:r>
              <a:rPr lang="en-US" altLang="ko-KR" dirty="0" smtClean="0"/>
              <a:t>RGB LED 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791" y="1339055"/>
            <a:ext cx="7921625" cy="4682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데이터가 있을 때만 프로그램 코드 실행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Serial.available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()&gt;0)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rval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Serial.parseInt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첫 번째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정수값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gval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Serial.parseInt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두 번째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정수값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bval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Serial.parseInt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 번째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정수값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if(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Serial.read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()= = '\n')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 완료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{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RGB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 설정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rval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(GREEN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gval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(BLUE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bval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124744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6-5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시리얼 통신으로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RGB LED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411778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시리얼 통신 기능 이해</a:t>
            </a:r>
            <a:endParaRPr lang="en-US" altLang="ko-KR" dirty="0" smtClean="0"/>
          </a:p>
          <a:p>
            <a:r>
              <a:rPr lang="ko-KR" altLang="en-US" dirty="0" smtClean="0"/>
              <a:t>시리얼 통신을 이용한 </a:t>
            </a:r>
            <a:r>
              <a:rPr lang="ko-KR" altLang="en-US" dirty="0" err="1" smtClean="0"/>
              <a:t>데이터값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r>
              <a:rPr lang="ko-KR" altLang="en-US" b="1" dirty="0" err="1" smtClean="0"/>
              <a:t>아두이노</a:t>
            </a:r>
            <a:r>
              <a:rPr lang="ko-KR" altLang="en-US" b="1" dirty="0" smtClean="0"/>
              <a:t> 통신</a:t>
            </a:r>
            <a:endParaRPr lang="en-US" altLang="ko-KR" b="1" dirty="0" smtClean="0"/>
          </a:p>
          <a:p>
            <a:r>
              <a:rPr lang="ko-KR" altLang="en-US" dirty="0" smtClean="0"/>
              <a:t>데스크톱 응용 프로그램 제어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데스크톱 응용 프로그램 제어 </a:t>
            </a:r>
            <a:r>
              <a:rPr lang="en-US" altLang="ko-KR" dirty="0"/>
              <a:t>– Processing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Processing</a:t>
            </a:r>
          </a:p>
          <a:p>
            <a:pPr lvl="1"/>
            <a:r>
              <a:rPr lang="en-US" altLang="ko-KR" dirty="0" smtClean="0"/>
              <a:t>Processing</a:t>
            </a:r>
            <a:r>
              <a:rPr lang="ko-KR" altLang="en-US" dirty="0" smtClean="0"/>
              <a:t>은 오픈 소스 프로그래밍 언어로 그래픽 기반에서 컴퓨터 프로그래밍의 기초를 가르칠 목적으로 제작되었다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아두이노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기반으로 제작되었다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Processing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사용하면 아두이노와 통신하는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응용 프로그램을 제작할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잘 조직된 시리얼 통신 라이브러리가 내장된 </a:t>
            </a:r>
            <a:r>
              <a:rPr lang="ko-KR" altLang="en-US" dirty="0" err="1" smtClean="0"/>
              <a:t>파이썬</a:t>
            </a:r>
            <a:r>
              <a:rPr lang="en-US" altLang="ko-KR" dirty="0" smtClean="0"/>
              <a:t>, PHP, </a:t>
            </a:r>
            <a:r>
              <a:rPr lang="ko-KR" altLang="en-US" dirty="0" smtClean="0"/>
              <a:t>비주얼베이직</a:t>
            </a:r>
            <a:r>
              <a:rPr lang="en-US" altLang="ko-KR" dirty="0" smtClean="0"/>
              <a:t>, C </a:t>
            </a:r>
            <a:r>
              <a:rPr lang="ko-KR" altLang="en-US" dirty="0" smtClean="0"/>
              <a:t>등의 프로그래밍 언어를 사용해서 아두이노 제어를 위한 프로그램을 제작할 수도 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387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데스크톱 응용 프로그램 제어 </a:t>
            </a:r>
            <a:r>
              <a:rPr lang="en-US" altLang="ko-KR" dirty="0"/>
              <a:t>– Processing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Processing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Processing.org/download</a:t>
            </a:r>
            <a:r>
              <a:rPr lang="ko-KR" altLang="en-US" dirty="0" smtClean="0"/>
              <a:t>에 접속해서 운영체제에 알맞은 압축 파일을 다운로드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processing.exe </a:t>
            </a:r>
            <a:r>
              <a:rPr lang="ko-KR" altLang="en-US" dirty="0" smtClean="0"/>
              <a:t>파일을 더블 클릭하면 아두이노와 비슷한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프로그램이 실행된다</a:t>
            </a:r>
            <a:r>
              <a:rPr lang="en-US" altLang="ko-KR" dirty="0" smtClean="0"/>
              <a:t>. </a:t>
            </a:r>
          </a:p>
        </p:txBody>
      </p:sp>
      <p:pic>
        <p:nvPicPr>
          <p:cNvPr id="6146" name="Picture 2" descr="C:\Users\JaeinKIM\Desktop\강의교안\그림 파일\Chapter06\ch06_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76376"/>
            <a:ext cx="3384376" cy="406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97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</a:t>
            </a:r>
            <a:r>
              <a:rPr lang="ko-KR" altLang="en-US" smtClean="0"/>
              <a:t>데스크톱 응용 프로그램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아두이노로 </a:t>
            </a:r>
            <a:r>
              <a:rPr lang="en-US" altLang="ko-KR" smtClean="0"/>
              <a:t>Processing </a:t>
            </a:r>
            <a:r>
              <a:rPr lang="ko-KR" altLang="en-US" smtClean="0"/>
              <a:t>제어하기</a:t>
            </a:r>
            <a:endParaRPr lang="en-US" altLang="ko-KR" dirty="0" smtClean="0"/>
          </a:p>
        </p:txBody>
      </p:sp>
      <p:pic>
        <p:nvPicPr>
          <p:cNvPr id="7170" name="Picture 2" descr="C:\Users\JaeinKIM\Desktop\강의교안\그림 파일\Chapter06\ch06_06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7883" y="1085157"/>
            <a:ext cx="4104458" cy="520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56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</a:t>
            </a:r>
            <a:r>
              <a:rPr lang="ko-KR" altLang="en-US" smtClean="0"/>
              <a:t>데스크톱 응용 프로그램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아두이노로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가변저항의 값을 컴퓨터로 전송해서 응용 프로그램의 창 배경색을 변경해보자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50ms</a:t>
            </a:r>
            <a:r>
              <a:rPr lang="ko-KR" altLang="en-US" dirty="0" smtClean="0"/>
              <a:t>마다 가변저항의 값을 컴퓨터 시리얼 포트로 전송하도록 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더 빠르게 전송하면 시리얼 입력 버퍼가 넘쳐 오류가 발생한다</a:t>
            </a:r>
            <a:r>
              <a:rPr lang="en-US" altLang="ko-KR" dirty="0" smtClean="0"/>
              <a:t>.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430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</a:t>
            </a:r>
            <a:r>
              <a:rPr lang="ko-KR" altLang="en-US" smtClean="0"/>
              <a:t>데스크톱 응용 프로그램 제어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791" y="1339055"/>
            <a:ext cx="7921625" cy="4682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컴퓨터로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전송하기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POT=0;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POT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 //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저장하는 정수형 변수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=map(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), 0, 1023, 0, 255);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가변저항의 값을 읽어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매핑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가변저항의 값 출력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delay(50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컴퓨터 버퍼가 넘치는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(Overflow)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것을 방지하려고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50ms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대기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418" y="1124744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6-6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컴퓨터로 데이터 전송하기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아두이노에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업로드하는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코드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69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</a:t>
            </a:r>
            <a:r>
              <a:rPr lang="ko-KR" altLang="en-US" smtClean="0"/>
              <a:t>데스크톱 응용 프로그램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아두이노로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아두이노에서 전송된 시리얼 데이터를 처리하는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프로그램을 작성해보자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 프로그램 코드 중 시리얼 포트 </a:t>
            </a:r>
            <a:r>
              <a:rPr lang="en-US" altLang="ko-KR" dirty="0" smtClean="0"/>
              <a:t>‘COM3’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실제 아두이노가 연결된 시리얼 포트로 변경해야 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898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데스크톱 응용 프로그램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791" y="1411063"/>
            <a:ext cx="7921625" cy="53303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가변저항값에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따라 창 배경색을 바꾸는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Processing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라이브러리 포함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(import)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및 객체 생성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import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processing.serial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.*;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 port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float brightness=0; //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저장할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실수형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변수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brightness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size(500,500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창 크기 설정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port=new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Serial(this, "COM3", 9600);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port.bufferUntil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('\n'); //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줄바꿈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문자를 만나기 전까지 수신 문자 저장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draw()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background(0,0,brightness);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창 배경색 변경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serialEvent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(Serial port)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brightness=float(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port.readStringUntil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('\n')); //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읽어 저장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4418" y="1124744"/>
            <a:ext cx="7921625" cy="43237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sz="1600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sz="1600" b="1" dirty="0" smtClean="0">
                <a:solidFill>
                  <a:srgbClr val="FFFFCC"/>
                </a:solidFill>
                <a:latin typeface="+mj-ea"/>
                <a:ea typeface="+mj-ea"/>
              </a:rPr>
              <a:t>6-7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  <a:ea typeface="+mj-ea"/>
              </a:rPr>
              <a:t>아두이노에서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데이터를 받아 창 배경색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변경하기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Processing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코드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80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데스크톱 응용 프로그램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Processing </a:t>
            </a:r>
            <a:r>
              <a:rPr lang="ko-KR" altLang="en-US" dirty="0" smtClean="0"/>
              <a:t>프로그램 실행하기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Processing IDE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RUN 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(      )</a:t>
            </a:r>
            <a:r>
              <a:rPr lang="ko-KR" altLang="en-US" dirty="0" smtClean="0"/>
              <a:t>을 클릭해서 프로그램을 실행해보자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SudoGlove</a:t>
            </a:r>
            <a:r>
              <a:rPr lang="en-US" altLang="ko-KR" dirty="0" smtClean="0"/>
              <a:t> processing </a:t>
            </a:r>
            <a:r>
              <a:rPr lang="ko-KR" altLang="en-US" dirty="0" err="1" smtClean="0"/>
              <a:t>디버거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저자 </a:t>
            </a:r>
            <a:r>
              <a:rPr lang="en-US" altLang="ko-KR" dirty="0" smtClean="0"/>
              <a:t>Jeremy Blum</a:t>
            </a:r>
            <a:r>
              <a:rPr lang="ko-KR" altLang="en-US" dirty="0" smtClean="0"/>
              <a:t>의 원격자동차 제어 장갑 프로젝트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www.sudoglove.com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살펴보면 </a:t>
            </a:r>
            <a:r>
              <a:rPr lang="en-US" altLang="ko-KR" dirty="0" smtClean="0"/>
              <a:t>Processing</a:t>
            </a:r>
            <a:r>
              <a:rPr lang="ko-KR" altLang="en-US" dirty="0" smtClean="0"/>
              <a:t>으로 제작한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디버거</a:t>
            </a:r>
            <a:r>
              <a:rPr lang="ko-KR" altLang="en-US" dirty="0" smtClean="0"/>
              <a:t> 프로그램을 확인할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디버거</a:t>
            </a:r>
            <a:r>
              <a:rPr lang="ko-KR" altLang="en-US" dirty="0" smtClean="0"/>
              <a:t> 프로그램의 소스 코드도 </a:t>
            </a:r>
            <a:r>
              <a:rPr lang="en-US" altLang="ko-KR" dirty="0" smtClean="0">
                <a:hlinkClick r:id="rId3"/>
              </a:rPr>
              <a:t>www.jeremyblum.com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 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00808"/>
            <a:ext cx="216024" cy="20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63" y="2052439"/>
            <a:ext cx="46958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45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데스크톱 응용 프로그램 제어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아두이노 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Processing</a:t>
            </a:r>
            <a:r>
              <a:rPr lang="ko-KR" altLang="en-US" smtClean="0"/>
              <a:t> 프로그램으로 아두이노 제어하기</a:t>
            </a:r>
            <a:endParaRPr lang="en-US" altLang="ko-KR" smtClean="0"/>
          </a:p>
          <a:p>
            <a:pPr lvl="1"/>
            <a:r>
              <a:rPr lang="ko-KR" altLang="en-US" smtClean="0"/>
              <a:t>컴퓨터에서 실행되는 색상표를 클릭해서 아두이노의 </a:t>
            </a:r>
            <a:r>
              <a:rPr lang="en-US" altLang="ko-KR" smtClean="0"/>
              <a:t>RGB LED</a:t>
            </a:r>
            <a:r>
              <a:rPr lang="ko-KR" altLang="en-US" smtClean="0"/>
              <a:t>의 불빛 색깔을 바꾸는 실습 예제를 작성해 보자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색상 선택표는 </a:t>
            </a:r>
            <a:r>
              <a:rPr lang="en-US" altLang="ko-KR" smtClean="0"/>
              <a:t>hsv.jpg </a:t>
            </a:r>
            <a:r>
              <a:rPr lang="ko-KR" altLang="en-US" smtClean="0"/>
              <a:t>파일을 사용한다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프로그램에서 </a:t>
            </a:r>
            <a:r>
              <a:rPr lang="en-US" altLang="ko-KR" smtClean="0"/>
              <a:t>hsv.jpg </a:t>
            </a:r>
            <a:r>
              <a:rPr lang="ko-KR" altLang="en-US" smtClean="0"/>
              <a:t>파일을 사용하기 위해 </a:t>
            </a:r>
            <a:r>
              <a:rPr lang="en-US" altLang="ko-KR" smtClean="0"/>
              <a:t>Processing</a:t>
            </a:r>
            <a:r>
              <a:rPr lang="ko-KR" altLang="en-US" smtClean="0"/>
              <a:t>의 </a:t>
            </a:r>
            <a:r>
              <a:rPr lang="en-US" altLang="ko-KR" smtClean="0"/>
              <a:t>data</a:t>
            </a:r>
            <a:r>
              <a:rPr lang="ko-KR" altLang="en-US" smtClean="0"/>
              <a:t>폴더 안에 복사해 넣는다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  <p:pic>
        <p:nvPicPr>
          <p:cNvPr id="11266" name="Picture 2" descr="C:\Users\JaeinKIM\Desktop\강의교안\그림 파일\Chapter06\ch06_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4222626" cy="32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2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데스크톱 응용 프로그램 제어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아두이노 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아두이노에 </a:t>
            </a:r>
            <a:r>
              <a:rPr lang="en-US" altLang="ko-KR" smtClean="0"/>
              <a:t>RGB LED</a:t>
            </a:r>
            <a:r>
              <a:rPr lang="ko-KR" altLang="en-US" smtClean="0"/>
              <a:t> 연결 하기</a:t>
            </a:r>
            <a:endParaRPr lang="en-US" altLang="ko-KR" dirty="0" smtClean="0"/>
          </a:p>
        </p:txBody>
      </p:sp>
      <p:pic>
        <p:nvPicPr>
          <p:cNvPr id="5" name="Picture 2" descr="C:\Users\JaeinKIM\Desktop\강의교안\그림 파일\Chapter06\ch06_1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3888432" cy="474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RS-232, USB, USART </a:t>
            </a:r>
            <a:r>
              <a:rPr lang="ko-KR" altLang="en-US" sz="1600" dirty="0" smtClean="0"/>
              <a:t>시리얼 통신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USB-</a:t>
            </a:r>
            <a:r>
              <a:rPr lang="ko-KR" altLang="en-US" sz="1600" dirty="0" smtClean="0"/>
              <a:t>시리얼 통신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print() </a:t>
            </a:r>
            <a:r>
              <a:rPr lang="ko-KR" altLang="en-US" sz="1600" dirty="0" smtClean="0"/>
              <a:t>함수로 데이터 출력하기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데이터 표현 형식 변경하기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수신된 데이터 에코로 확인하기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문자형</a:t>
            </a:r>
            <a:r>
              <a:rPr lang="en-US" altLang="ko-KR" sz="1600" dirty="0" smtClean="0"/>
              <a:t>(char)</a:t>
            </a:r>
            <a:r>
              <a:rPr lang="ko-KR" altLang="en-US" sz="1600" dirty="0" smtClean="0"/>
              <a:t>과 정수형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차이 이해하기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시리얼 데이터로 </a:t>
            </a:r>
            <a:r>
              <a:rPr lang="en-US" altLang="ko-KR" sz="1600" dirty="0" smtClean="0"/>
              <a:t>LED </a:t>
            </a:r>
            <a:r>
              <a:rPr lang="ko-KR" altLang="en-US" sz="1600" dirty="0" smtClean="0"/>
              <a:t>제어하기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Processing </a:t>
            </a:r>
            <a:r>
              <a:rPr lang="ko-KR" altLang="en-US" sz="1600" dirty="0" smtClean="0"/>
              <a:t>프로그램으로 </a:t>
            </a:r>
            <a:r>
              <a:rPr lang="en-US" altLang="ko-KR" sz="1600" dirty="0" smtClean="0"/>
              <a:t>PC-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간 통신하기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Processing </a:t>
            </a:r>
            <a:r>
              <a:rPr lang="ko-KR" altLang="en-US" sz="1600" dirty="0" smtClean="0"/>
              <a:t>프로그램으로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제어하기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데스크톱 응용 프로그램 제어 </a:t>
            </a:r>
            <a:r>
              <a:rPr lang="en-US" altLang="ko-KR" dirty="0"/>
              <a:t>–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411063"/>
            <a:ext cx="7921625" cy="37461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색상표에서 선택한 색으로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불빛을 바꾸는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Processing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import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processing.serial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.*;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라이브러리 삽입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PImage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img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이미지 객체 생성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 port;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객체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size(640,256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창 크기 설정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img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loadImage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("hsv.jpg");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배경화면으로 사용할 이미지 불러옴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port=new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Serial(this, "COM9", 9600);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418" y="1124744"/>
            <a:ext cx="7921625" cy="43237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sz="1600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sz="1600" b="1" dirty="0" smtClean="0">
                <a:solidFill>
                  <a:srgbClr val="FFFFCC"/>
                </a:solidFill>
                <a:latin typeface="+mj-ea"/>
                <a:ea typeface="+mj-ea"/>
              </a:rPr>
              <a:t>6-8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  <a:ea typeface="+mj-ea"/>
              </a:rPr>
              <a:t>아두이노의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RGB LED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색상을 지정하는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Processing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106750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데스크톱 응용 프로그램 제어 </a:t>
            </a:r>
            <a:r>
              <a:rPr lang="en-US" altLang="ko-KR" dirty="0"/>
              <a:t>–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411063"/>
            <a:ext cx="7921625" cy="37461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draw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background(0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배경화면으로 검은색 지정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image(img,0,0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 배경화면 지정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mousePressed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color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c=get(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mouseX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mouseY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마우스가 클릭한 부분의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색상값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찾음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String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colors=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(red(c))+","+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(green(c))+","+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(blue(c))+"\n";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선택한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RGB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 추출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print(colors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디버깅에 사용할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RGB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 출력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port.write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(colors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아두이노로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RGB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 전송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418" y="1124744"/>
            <a:ext cx="7921625" cy="43237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sz="1600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sz="1600" b="1" dirty="0" smtClean="0">
                <a:solidFill>
                  <a:srgbClr val="FFFFCC"/>
                </a:solidFill>
                <a:latin typeface="+mj-ea"/>
                <a:ea typeface="+mj-ea"/>
              </a:rPr>
              <a:t>6-8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  <a:ea typeface="+mj-ea"/>
              </a:rPr>
              <a:t>아두이노의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RGB LED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색상을 지정하는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Processing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15322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데스크톱 응용 프로그램 제어 </a:t>
            </a:r>
            <a:r>
              <a:rPr lang="en-US" altLang="ko-KR" dirty="0" smtClean="0"/>
              <a:t>– Processing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Processing </a:t>
            </a:r>
            <a:r>
              <a:rPr lang="ko-KR" altLang="en-US" smtClean="0"/>
              <a:t>프로그램 실행하기</a:t>
            </a:r>
            <a:endParaRPr lang="en-US" altLang="ko-KR" dirty="0" smtClean="0"/>
          </a:p>
        </p:txBody>
      </p:sp>
      <p:pic>
        <p:nvPicPr>
          <p:cNvPr id="13314" name="Picture 2" descr="C:\Users\JaeinKIM\Desktop\강의교안\그림 파일\Chapter06\ch06_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5" y="1700808"/>
            <a:ext cx="3721535" cy="465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1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81248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6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아두이노의 시리얼 통신 기능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시리얼 포트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단일 회선 데이터 전송 기술로 송신 한 가닥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한 가닥으로 되어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가장 범용적으로 사용되는 </a:t>
            </a:r>
            <a:r>
              <a:rPr lang="en-US" altLang="ko-KR" dirty="0" smtClean="0"/>
              <a:t>USB(Universal Serial Bus)</a:t>
            </a:r>
            <a:r>
              <a:rPr lang="ko-KR" altLang="en-US" dirty="0" smtClean="0"/>
              <a:t>는 송신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 가닥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한 가닥</a:t>
            </a:r>
            <a:r>
              <a:rPr lang="en-US" altLang="ko-KR" dirty="0" smtClean="0"/>
              <a:t>, 5V </a:t>
            </a:r>
            <a:r>
              <a:rPr lang="ko-KR" altLang="en-US" dirty="0" smtClean="0"/>
              <a:t>전원을 공급하는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가닥 전원 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가닥의 선으로 이루어져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USART (</a:t>
            </a:r>
            <a:r>
              <a:rPr lang="en-US" altLang="ko-KR" sz="1800" dirty="0" smtClean="0"/>
              <a:t>Universal Synchronous/Asynchronous Receiver/Transmitter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단일 회선 데이터 전송 방법으로 사용되는 통신 기술 규격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대표적인 통신 포트가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242" name="Picture 2" descr="http://upload.wikimedia.org/wikipedia/commons/thumb/c/cb/Types-usb_new.svg/300px-Types-usb_new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49691"/>
            <a:ext cx="2304256" cy="24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아두이노의 시리얼 통신 기능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RS-232 </a:t>
            </a:r>
            <a:r>
              <a:rPr lang="ko-KR" altLang="en-US" dirty="0" smtClean="0"/>
              <a:t>시리얼 포트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시리얼 통신 방식을 통한 데이터 전송 표준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원래는 터미널 단말기와 모뎀의 접속용으로 쓰였다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최초의 아두이노 보드에는 </a:t>
            </a:r>
            <a:r>
              <a:rPr lang="en-US" altLang="ko-KR" dirty="0" smtClean="0"/>
              <a:t>9</a:t>
            </a:r>
            <a:r>
              <a:rPr lang="ko-KR" altLang="en-US" dirty="0" smtClean="0"/>
              <a:t>핀 시리얼 케이블로 아두이노와 컴퓨터를 연결할 수 있게 </a:t>
            </a:r>
            <a:r>
              <a:rPr lang="en-US" altLang="ko-KR" dirty="0" smtClean="0"/>
              <a:t>RS-232C </a:t>
            </a:r>
            <a:r>
              <a:rPr lang="ko-KR" altLang="en-US" dirty="0" smtClean="0"/>
              <a:t>시리얼 포트가 장착되어 있었다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2290" name="Picture 2" descr="C:\Users\JaeinKIM\Desktop\강의교안\그림 파일\Chapter06\ch06_0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2" y="3068960"/>
            <a:ext cx="2304256" cy="173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97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아두이노의 시리얼 통신 기능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USB</a:t>
            </a:r>
            <a:r>
              <a:rPr lang="ko-KR" altLang="en-US" dirty="0" smtClean="0"/>
              <a:t>와 시리얼 통신</a:t>
            </a:r>
            <a:r>
              <a:rPr lang="en-US" altLang="ko-KR" dirty="0" smtClean="0"/>
              <a:t>(RS-232) </a:t>
            </a:r>
            <a:r>
              <a:rPr lang="ko-KR" altLang="en-US" dirty="0" smtClean="0"/>
              <a:t>간 통신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서로 간에 직접 호환할 수 없다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때문에 다음의 두 가지 방법을 사용하여 이 둘을 연결할 수 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USB</a:t>
            </a:r>
            <a:r>
              <a:rPr lang="ko-KR" altLang="en-US" dirty="0" smtClean="0"/>
              <a:t>와 시리얼 간의 통신을 중계해 주는 별도의 </a:t>
            </a:r>
            <a:r>
              <a:rPr lang="en-US" altLang="ko-KR" dirty="0" smtClean="0"/>
              <a:t>IC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아두이노 </a:t>
            </a:r>
            <a:r>
              <a:rPr lang="en-US" altLang="ko-KR" dirty="0" smtClean="0"/>
              <a:t>Uno</a:t>
            </a:r>
            <a:r>
              <a:rPr lang="ko-KR" altLang="en-US" dirty="0" smtClean="0"/>
              <a:t>도 여기에 해당된다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err="1" smtClean="0"/>
              <a:t>마이크로컨트롤러에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USB-</a:t>
            </a:r>
            <a:r>
              <a:rPr lang="ko-KR" altLang="en-US" dirty="0" smtClean="0"/>
              <a:t>시리얼 통신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기능을 내장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아두이노 </a:t>
            </a:r>
            <a:r>
              <a:rPr lang="en-US" altLang="ko-KR" dirty="0" smtClean="0"/>
              <a:t>Leonardo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ATMega</a:t>
            </a:r>
            <a:r>
              <a:rPr lang="en-US" altLang="ko-KR" dirty="0" smtClean="0"/>
              <a:t> 32U4 MCU </a:t>
            </a:r>
            <a:r>
              <a:rPr lang="ko-KR" altLang="en-US" dirty="0" smtClean="0"/>
              <a:t>가 여기에 해당된다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1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아두이노의 시리얼 통신 기능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아두이노</a:t>
            </a:r>
            <a:r>
              <a:rPr lang="en-US" altLang="ko-KR" dirty="0" smtClean="0"/>
              <a:t> Uno</a:t>
            </a:r>
            <a:r>
              <a:rPr lang="ko-KR" altLang="en-US" dirty="0" smtClean="0"/>
              <a:t>의 시리얼 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아두이노 </a:t>
            </a:r>
            <a:r>
              <a:rPr lang="en-US" altLang="ko-KR" dirty="0" smtClean="0"/>
              <a:t>Uno</a:t>
            </a:r>
            <a:r>
              <a:rPr lang="ko-KR" altLang="en-US" dirty="0" smtClean="0"/>
              <a:t>에 장착된 </a:t>
            </a:r>
            <a:r>
              <a:rPr lang="en-US" altLang="ko-KR" dirty="0" err="1" smtClean="0"/>
              <a:t>ATMega</a:t>
            </a:r>
            <a:r>
              <a:rPr lang="en-US" altLang="ko-KR" dirty="0" smtClean="0"/>
              <a:t> 328p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마이크로컨트롤러에는</a:t>
            </a:r>
            <a:r>
              <a:rPr lang="ko-KR" altLang="en-US" dirty="0" smtClean="0"/>
              <a:t> 하드웨어 시리얼 포트가 내장되어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시리얼 포트는 아두이노의 디지털 입출력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핀으로 송신기</a:t>
            </a:r>
            <a:r>
              <a:rPr lang="en-US" altLang="ko-KR" dirty="0" smtClean="0"/>
              <a:t>(TX)</a:t>
            </a:r>
            <a:r>
              <a:rPr lang="ko-KR" altLang="en-US" dirty="0" smtClean="0"/>
              <a:t>와 수신기</a:t>
            </a:r>
            <a:r>
              <a:rPr lang="en-US" altLang="ko-KR" dirty="0" smtClean="0"/>
              <a:t>(RX)</a:t>
            </a:r>
            <a:r>
              <a:rPr lang="ko-KR" altLang="en-US" dirty="0" smtClean="0"/>
              <a:t>로 이루어져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아두이노의 내장 하드웨어 시리얼 포트는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와 호환이 되지 않기 때문에 별도의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USB-</a:t>
            </a:r>
            <a:r>
              <a:rPr lang="ko-KR" altLang="en-US" dirty="0" smtClean="0"/>
              <a:t>시리얼 변환기로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USB-</a:t>
            </a:r>
            <a:r>
              <a:rPr lang="ko-KR" altLang="en-US" dirty="0" smtClean="0"/>
              <a:t>시리얼 변환기로 별도의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를 내장한 경우 컴퓨터와의 연결을 위해서는 전용 드라이버가 필요하고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아두이노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를 설치하면 드라이버가 자동으로 설치된다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3314" name="Picture 2" descr="http://waihung.net/wp-content/uploads/2012/08/arduino_rx_t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7475"/>
            <a:ext cx="2808312" cy="194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11015"/>
            <a:ext cx="3672408" cy="223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44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17256</TotalTime>
  <Words>2545</Words>
  <Application>Microsoft Office PowerPoint</Application>
  <PresentationFormat>화면 슬라이드 쇼(4:3)</PresentationFormat>
  <Paragraphs>443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굴림</vt:lpstr>
      <vt:lpstr>Arial</vt:lpstr>
      <vt:lpstr>나눔고딕코딩</vt:lpstr>
      <vt:lpstr>Tahoma</vt:lpstr>
      <vt:lpstr>나눔바른고딕</vt:lpstr>
      <vt:lpstr>맑은 고딕</vt:lpstr>
      <vt:lpstr>HY견고딕</vt:lpstr>
      <vt:lpstr>Wingdings</vt:lpstr>
      <vt:lpstr>한글아씨-테트리스M</vt:lpstr>
      <vt:lpstr>1_Office 테마</vt:lpstr>
      <vt:lpstr>Chapter6. USB와 시리얼 통신</vt:lpstr>
      <vt:lpstr>PowerPoint 프레젠테이션</vt:lpstr>
      <vt:lpstr>PowerPoint 프레젠테이션</vt:lpstr>
      <vt:lpstr>PowerPoint 프레젠테이션</vt:lpstr>
      <vt:lpstr>필요한 부품</vt:lpstr>
      <vt:lpstr>01. 아두이노의 시리얼 통신 기능 이해</vt:lpstr>
      <vt:lpstr>01. 아두이노의 시리얼 통신 기능 이해</vt:lpstr>
      <vt:lpstr>01. 아두이노의 시리얼 통신 기능 이해</vt:lpstr>
      <vt:lpstr>01. 아두이노의 시리얼 통신 기능 이해</vt:lpstr>
      <vt:lpstr>01. 아두이노의 시리얼 통신 기능 이해</vt:lpstr>
      <vt:lpstr>01. 아두이노의 시리얼 통신 기능 이해</vt:lpstr>
      <vt:lpstr>02. 시리얼 통신을 이용한 데이터값 출력</vt:lpstr>
      <vt:lpstr>02. 시리얼 통신을 이용한 데이터값 출력- 저항값 출력하기</vt:lpstr>
      <vt:lpstr>02. 시리얼 통신을 이용한 데이터값 출력- 저항값 출력하기</vt:lpstr>
      <vt:lpstr>02. 시리얼 통신을 이용한 데이터값 출력- 특수 문자, 형식 변경</vt:lpstr>
      <vt:lpstr>02. 시리얼 통신을 이용한 데이터값 출력- 특수 문자, 형식 변경</vt:lpstr>
      <vt:lpstr>02. 시리얼 통신을 이용한 데이터값 출력- 특수 문자, 형식 변경</vt:lpstr>
      <vt:lpstr>02. 시리얼 통신을 이용한 데이터값 출력- 특수 문자, 형식 변경</vt:lpstr>
      <vt:lpstr>03. 아두이노 통신 – 읽어 온 정보 출력</vt:lpstr>
      <vt:lpstr>03. 아두이노 통신 – 읽어 온 정보 출력</vt:lpstr>
      <vt:lpstr>03. 아두이노 통신 – 문자형(char)과 정수형(int)의 차이</vt:lpstr>
      <vt:lpstr>03. 아두이노 통신 – 문자형(char)과 정수형(int)의 차이</vt:lpstr>
      <vt:lpstr>03. 아두이노 통신 – 단일 문자로 LED 제어</vt:lpstr>
      <vt:lpstr>03. 아두이노 통신 – 단일 문자로 LED 제어</vt:lpstr>
      <vt:lpstr>03. 아두이노 통신 – 단일 문자로 LED 제어</vt:lpstr>
      <vt:lpstr>03. 아두이노 통신 – 여러 값으로 RGB LED 제어하기</vt:lpstr>
      <vt:lpstr>03. 아두이노 통신 – 여러 값으로 RGB LED 제어하기</vt:lpstr>
      <vt:lpstr>03. 아두이노 통신 – 여러 값으로 RGB LED 제어하기</vt:lpstr>
      <vt:lpstr>03. 아두이노 통신 – 여러 값으로 RGB LED 제어하기</vt:lpstr>
      <vt:lpstr>04. 데스크톱 응용 프로그램 제어 – Processing </vt:lpstr>
      <vt:lpstr>04. 데스크톱 응용 프로그램 제어 – Processing </vt:lpstr>
      <vt:lpstr>04. 데스크톱 응용 프로그램 제어</vt:lpstr>
      <vt:lpstr>04. 데스크톱 응용 프로그램 제어</vt:lpstr>
      <vt:lpstr>04. 데스크톱 응용 프로그램 제어</vt:lpstr>
      <vt:lpstr>04. 데스크톱 응용 프로그램 제어</vt:lpstr>
      <vt:lpstr>04. 데스크톱 응용 프로그램 제어</vt:lpstr>
      <vt:lpstr>04. 데스크톱 응용 프로그램 제어</vt:lpstr>
      <vt:lpstr>04. 데스크톱 응용 프로그램 제어 – 아두이노 제어하기</vt:lpstr>
      <vt:lpstr>04. 데스크톱 응용 프로그램 제어 – 아두이노 제어하기</vt:lpstr>
      <vt:lpstr>04. 데스크톱 응용 프로그램 제어 – Processing 프로그램</vt:lpstr>
      <vt:lpstr>04. 데스크톱 응용 프로그램 제어 – Processing 프로그램</vt:lpstr>
      <vt:lpstr>04. 데스크톱 응용 프로그램 제어 – Processing 프로그램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775</cp:revision>
  <dcterms:created xsi:type="dcterms:W3CDTF">2012-07-11T10:23:22Z</dcterms:created>
  <dcterms:modified xsi:type="dcterms:W3CDTF">2014-09-16T09:28:06Z</dcterms:modified>
</cp:coreProperties>
</file>